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8" r:id="rId3"/>
  </p:sldIdLst>
  <p:sldSz cx="7561263" cy="10693400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3" autoAdjust="0"/>
    <p:restoredTop sz="94660"/>
  </p:normalViewPr>
  <p:slideViewPr>
    <p:cSldViewPr>
      <p:cViewPr>
        <p:scale>
          <a:sx n="50" d="100"/>
          <a:sy n="50" d="100"/>
        </p:scale>
        <p:origin x="-2082" y="102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E9C0E-87E8-435E-B647-C1891F95876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42280-F5BB-4E1B-B2DE-D438B64999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70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2E443-1666-4255-95E0-4DCCF1C02EF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 smtClean="0"/>
              <a:t>можность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ABD03-C979-49D1-AC72-B5333940B3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67D1-57A8-4F78-B5A1-F8ADE50DCFA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288A-7EE5-4C26-A417-7407DBB85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\\maxm\Common\~Отдел маркетинговой информации~\К. Кужель-Стасевич\Инвестпроекты\Брестские ковры\ковры\aboutus1.jpg"/>
          <p:cNvPicPr>
            <a:picLocks noChangeAspect="1" noChangeArrowheads="1"/>
          </p:cNvPicPr>
          <p:nvPr/>
        </p:nvPicPr>
        <p:blipFill>
          <a:blip r:embed="rId2" cstate="print"/>
          <a:srcRect t="40552" r="17309" b="7852"/>
          <a:stretch>
            <a:fillRect/>
          </a:stretch>
        </p:blipFill>
        <p:spPr bwMode="auto">
          <a:xfrm>
            <a:off x="0" y="-53900"/>
            <a:ext cx="7561263" cy="15841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30276"/>
            <a:ext cx="7561263" cy="576064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255" y="339239"/>
            <a:ext cx="6961067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ОАО «Ковры Бреста»</a:t>
            </a:r>
            <a:endParaRPr lang="ru-RU" sz="4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21565"/>
            <a:ext cx="7630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Инвестиционное предложение</a:t>
            </a:r>
            <a:r>
              <a:rPr lang="ru-RU" sz="1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: </a:t>
            </a:r>
            <a:r>
              <a:rPr lang="ru-RU" sz="1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продажа предприятия </a:t>
            </a:r>
            <a:r>
              <a:rPr lang="ru-RU" sz="1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как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имущест</a:t>
            </a:r>
            <a:r>
              <a:rPr lang="ru-RU" sz="1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-венного комплекса –действующего производства ковровых </a:t>
            </a:r>
            <a:r>
              <a:rPr lang="ru-RU" sz="1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изделий</a:t>
            </a:r>
            <a:endParaRPr lang="ru-RU" sz="1600" dirty="0"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231" y="20343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ОАО «Ковры Бреста» производитель современных качественных ковровых изделий в Республике Беларусь</a:t>
            </a:r>
            <a:r>
              <a:rPr lang="en-US" sz="16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  </a:t>
            </a:r>
            <a:endParaRPr lang="ru-RU" sz="1600" b="1" u="sng" dirty="0">
              <a:ln>
                <a:solidFill>
                  <a:srgbClr val="9B7F4D"/>
                </a:solidFill>
              </a:ln>
              <a:solidFill>
                <a:srgbClr val="9B7F4D"/>
              </a:solidFill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8223" y="4002355"/>
            <a:ext cx="32403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Прибыль от реализации – 54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тыс.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USD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ru-RU" sz="12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рентабельность продаж –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0,8 % </a:t>
            </a:r>
            <a:endParaRPr lang="ru-RU" sz="12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чистая прибыль – 87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тыс.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USD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ru-RU" sz="12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объем производства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994 тыс. кв. м </a:t>
            </a:r>
            <a:endParaRPr lang="ru-RU" sz="12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объем экспорта –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4 569,3 тыс. 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USD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12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среднесписочная численность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359 чел. </a:t>
            </a:r>
            <a:endParaRPr lang="ru-RU" sz="12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239" y="3762524"/>
            <a:ext cx="3906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</a:rPr>
              <a:t>Показатели деятельности предприятия в 2017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2639" y="2778219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Имущественный комплекс:</a:t>
            </a:r>
          </a:p>
          <a:p>
            <a:pPr lvl="0" algn="just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Используемые помещения: 23907,4 м² </a:t>
            </a:r>
            <a:endParaRPr lang="ru-RU" sz="1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7800" lvl="0" indent="-17780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ткацкий цех – 15 552,92 м²</a:t>
            </a:r>
          </a:p>
          <a:p>
            <a:pPr marL="177800" lvl="0" indent="-17780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отделочный цех – 5 936,41 м²</a:t>
            </a:r>
          </a:p>
          <a:p>
            <a:pPr marL="177800" indent="-17780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склад готовой продукции– 2 418,06 м²</a:t>
            </a:r>
          </a:p>
          <a:p>
            <a:pPr lvl="0" algn="just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Неиспользуемые помещения: 50462,69 м²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18091" y="2610396"/>
            <a:ext cx="1274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Инфраструктура</a:t>
            </a:r>
            <a:endParaRPr lang="en-US" sz="1200" b="1" u="sng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2639" y="3906540"/>
            <a:ext cx="3708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Инженерная инфраструктура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подъездные пути для авто транспорта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электроснабжение (напряжение до 10 тыс. кВ,  2 кабельные входные линии,  9 трансформаторных подстанций по 1000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кВА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, мощностью 3600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кВА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современное оборудование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производства Германии, Бельгии, Швейцарии и Нидерландов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8592" y="5274692"/>
            <a:ext cx="7304079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9955212"/>
            <a:ext cx="7561263" cy="79208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9726" y="2562194"/>
            <a:ext cx="37782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2563" algn="just"/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</a:rPr>
              <a:t>Выпускаемая продукция</a:t>
            </a:r>
          </a:p>
          <a:p>
            <a:pPr indent="182563" algn="just">
              <a:buFont typeface="Wingdings" pitchFamily="2" charset="2"/>
              <a:buChar char="v"/>
            </a:pP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двухполотные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тканые ковры</a:t>
            </a:r>
          </a:p>
          <a:p>
            <a:pPr indent="182563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ковровые дорожки</a:t>
            </a:r>
          </a:p>
          <a:p>
            <a:pPr indent="182563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напольные ковровые покрытия</a:t>
            </a:r>
          </a:p>
          <a:p>
            <a:pPr indent="182563"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Состав: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жакардовые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шерстяные и из синтетических нитей и волокон</a:t>
            </a:r>
          </a:p>
          <a:p>
            <a:pPr indent="182563" algn="just">
              <a:buFont typeface="Wingdings" pitchFamily="2" charset="2"/>
              <a:buChar char="v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972319" y="5346701"/>
            <a:ext cx="6480721" cy="504055"/>
            <a:chOff x="972319" y="5634732"/>
            <a:chExt cx="6480721" cy="73481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88631" y="5634732"/>
              <a:ext cx="900312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8423" y="5634732"/>
              <a:ext cx="864096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0631" y="5634732"/>
              <a:ext cx="936104" cy="7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8943" y="5634732"/>
              <a:ext cx="864097" cy="734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6667" t="8477" r="6656" b="6754"/>
            <a:stretch>
              <a:fillRect/>
            </a:stretch>
          </p:blipFill>
          <p:spPr bwMode="auto">
            <a:xfrm>
              <a:off x="4716735" y="5634732"/>
              <a:ext cx="100811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 t="4109" r="18499" b="17827"/>
            <a:stretch>
              <a:fillRect/>
            </a:stretch>
          </p:blipFill>
          <p:spPr bwMode="auto">
            <a:xfrm>
              <a:off x="972319" y="5634732"/>
              <a:ext cx="936104" cy="719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72519" y="5634732"/>
              <a:ext cx="1008112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0" cstate="print"/>
          <a:srcRect t="8740"/>
          <a:stretch>
            <a:fillRect/>
          </a:stretch>
        </p:blipFill>
        <p:spPr bwMode="auto">
          <a:xfrm>
            <a:off x="108223" y="5336211"/>
            <a:ext cx="864096" cy="51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7" y="10057215"/>
            <a:ext cx="1152128" cy="63618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5850756"/>
            <a:ext cx="75612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Предприятие имеет современное оборудование с технической возможностью месячного производства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200 тыс. м² ковров и ковровых изделий. Рыночная стоимость оборудования составляет 6 млн. USD. Стоимость имущества 2 млн. USD. Всего 8 млн.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USD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400" dirty="0" smtClean="0"/>
          </a:p>
          <a:p>
            <a:pPr algn="ctr"/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600" b="1" u="sng" dirty="0" smtClean="0">
              <a:ln>
                <a:solidFill>
                  <a:srgbClr val="9B7F4D"/>
                </a:solidFill>
              </a:ln>
              <a:solidFill>
                <a:srgbClr val="9B7F4D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224" y="6786860"/>
            <a:ext cx="4320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инвестиционное предложение предусматривает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продажу имущественного комплекса по производству ковровых изделий за 8 млн.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USD.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Срок окупаемости проекта 5 лет.</a:t>
            </a:r>
            <a:endParaRPr lang="ru-RU" sz="1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44727" y="6714852"/>
            <a:ext cx="22749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</a:rPr>
              <a:t>Рынки сбыта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Российская Федерация – 79%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Республика Беларусь – 20%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Республика Молдова – 0,5%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Литовская Республика – 0,5% 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8223" y="8083004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отсутствие переходящих долговых обязательств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возможность стать резидентом СЭЗ «Брест» с  представлением налоговых льгот и преференций (экономия ~ 100 000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USD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в год)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выгодное географическое расположение (5 км до государственной границы с Республикой Польша)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выход на рынок Евразийского экономического союза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возможность выхода на рынок Европейского союза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оборудование нового поколения, позволяющее достичь гибкости в производстве широкого ассортимента продукции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215" y="9957534"/>
            <a:ext cx="4094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Республика Беларусь, 224020, г. Брест,  ул. Я.Купалы, 1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Тел.: +375 (0162) 46-15-44, 46-17-08</a:t>
            </a:r>
          </a:p>
          <a:p>
            <a:r>
              <a:rPr lang="pl-PL" sz="1200" dirty="0" smtClean="0">
                <a:solidFill>
                  <a:schemeClr val="bg1"/>
                </a:solidFill>
                <a:latin typeface="Palatino Linotype" pitchFamily="18" charset="0"/>
              </a:rPr>
              <a:t>E</a:t>
            </a:r>
            <a:r>
              <a:rPr lang="en-US" sz="1200" dirty="0" smtClean="0">
                <a:solidFill>
                  <a:schemeClr val="bg1"/>
                </a:solidFill>
                <a:latin typeface="Palatino Linotype" pitchFamily="18" charset="0"/>
              </a:rPr>
              <a:t>-</a:t>
            </a:r>
            <a:r>
              <a:rPr lang="pl-PL" sz="1200" dirty="0" smtClean="0">
                <a:solidFill>
                  <a:schemeClr val="bg1"/>
                </a:solidFill>
                <a:latin typeface="Palatino Linotype" pitchFamily="18" charset="0"/>
              </a:rPr>
              <a:t>mail</a:t>
            </a:r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Palatino Linotype" pitchFamily="18" charset="0"/>
              </a:rPr>
              <a:t>gendir@brestcarpets.by</a:t>
            </a:r>
            <a:endParaRPr lang="ru-RU" sz="12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Palatino Linotype" pitchFamily="18" charset="0"/>
              </a:rPr>
              <a:t>www.brestcarpets.by</a:t>
            </a:r>
            <a:endParaRPr lang="ru-RU" sz="1200" dirty="0" smtClean="0"/>
          </a:p>
        </p:txBody>
      </p:sp>
      <p:pic>
        <p:nvPicPr>
          <p:cNvPr id="2050" name="Picture 2" descr="\\maxm\Common\~Отдел маркетинговой информации~\К. Кужель-Стасевич\Инвестпроекты\Брестские ковры\ковры\aboutBo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2911" y="7841946"/>
            <a:ext cx="3168352" cy="2113266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252239" y="7866980"/>
            <a:ext cx="1748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</a:rPr>
              <a:t>Преимущества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\\maxm\Common\~Отдел маркетинговой информации~\К. Кужель-Стасевич\Инвестпроекты\Брестские ковры\ковры\aboutus1.jpg"/>
          <p:cNvPicPr>
            <a:picLocks noChangeAspect="1" noChangeArrowheads="1"/>
          </p:cNvPicPr>
          <p:nvPr/>
        </p:nvPicPr>
        <p:blipFill>
          <a:blip r:embed="rId2" cstate="print"/>
          <a:srcRect t="40552" r="17309" b="7852"/>
          <a:stretch>
            <a:fillRect/>
          </a:stretch>
        </p:blipFill>
        <p:spPr bwMode="auto">
          <a:xfrm>
            <a:off x="0" y="-53900"/>
            <a:ext cx="7561263" cy="1800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414819"/>
            <a:ext cx="7561263" cy="613415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255" y="411247"/>
            <a:ext cx="6961067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ОАО «Ковры Бреста»</a:t>
            </a:r>
            <a:endParaRPr lang="ru-RU" sz="48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4227" y="1408326"/>
            <a:ext cx="7525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Инвестиционное предложение: продажа предприятия как </a:t>
            </a:r>
            <a:r>
              <a:rPr lang="ru-RU" sz="1600" b="1" dirty="0" err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имущест</a:t>
            </a:r>
            <a:r>
              <a:rPr lang="ru-RU" sz="1600" b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-венного комплекса –действующего производства ковровых изделий</a:t>
            </a:r>
            <a:endParaRPr lang="ru-RU" sz="1600" dirty="0"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231" y="203433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ОАО «Ковры Бреста» производитель современных качественных ковровых изделий в Республике Беларусь</a:t>
            </a:r>
            <a:r>
              <a:rPr lang="en-US" sz="16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  </a:t>
            </a:r>
            <a:endParaRPr lang="ru-RU" sz="1600" b="1" u="sng" dirty="0">
              <a:ln>
                <a:solidFill>
                  <a:srgbClr val="9B7F4D"/>
                </a:solidFill>
              </a:ln>
              <a:solidFill>
                <a:srgbClr val="9B7F4D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545" y="3845565"/>
            <a:ext cx="3906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</a:rPr>
              <a:t>Показатели деятельности предприятия в 2017г.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06837" y="2850227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Имущественный комплекс:</a:t>
            </a:r>
          </a:p>
          <a:p>
            <a:pPr lvl="0" algn="just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Используемые помещения: 23907,4 м² </a:t>
            </a:r>
            <a:endParaRPr lang="ru-RU" sz="1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7800" lvl="0" indent="-17780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ткацкий цех – 15 552,92 м²</a:t>
            </a:r>
          </a:p>
          <a:p>
            <a:pPr marL="177800" lvl="0" indent="-17780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отделочный цех – 5 936,41 м²</a:t>
            </a:r>
          </a:p>
          <a:p>
            <a:pPr marL="177800" indent="-17780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склад готовой продукции– 2 418,06 м²</a:t>
            </a:r>
          </a:p>
          <a:p>
            <a:pPr lvl="0" algn="just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Неиспользуемые помещения: 50462,69 м²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4687" y="2621429"/>
            <a:ext cx="1274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Инфраструктура</a:t>
            </a:r>
            <a:endParaRPr lang="en-US" sz="1200" b="1" u="sng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6837" y="3952414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Инженерная инфраструктура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инженерные сети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подъездные пути для авто транспорта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электроснабжение (напряжение до 10 тыс. кВ,  2 кабельные входные линии,  9 трансформаторных подстанций по 1000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кВА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, мощностью 3600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кВА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современное оборудование производства Германии, Бельгии, Швейцарии и Нидерландов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8592" y="5706740"/>
            <a:ext cx="7304079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9955212"/>
            <a:ext cx="7561263" cy="792088"/>
          </a:xfrm>
          <a:prstGeom prst="rect">
            <a:avLst/>
          </a:prstGeom>
          <a:solidFill>
            <a:srgbClr val="082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8223" y="2818869"/>
            <a:ext cx="37782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2563" algn="just">
              <a:buFont typeface="Wingdings" pitchFamily="2" charset="2"/>
              <a:buChar char="v"/>
            </a:pP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двухполотные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тканые ковры</a:t>
            </a:r>
          </a:p>
          <a:p>
            <a:pPr indent="182563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ковровые дорожки</a:t>
            </a:r>
          </a:p>
          <a:p>
            <a:pPr indent="182563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напольные ковровые покрытия</a:t>
            </a:r>
          </a:p>
          <a:p>
            <a:pPr indent="182563"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Состав: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жаккардовые шерстяные и из химических нитей и волокон</a:t>
            </a:r>
          </a:p>
        </p:txBody>
      </p:sp>
      <p:grpSp>
        <p:nvGrpSpPr>
          <p:cNvPr id="2" name="Группа 25"/>
          <p:cNvGrpSpPr/>
          <p:nvPr/>
        </p:nvGrpSpPr>
        <p:grpSpPr>
          <a:xfrm>
            <a:off x="972319" y="5836025"/>
            <a:ext cx="6480721" cy="734811"/>
            <a:chOff x="972319" y="5634732"/>
            <a:chExt cx="6480721" cy="73481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88631" y="5634732"/>
              <a:ext cx="900312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8423" y="5634732"/>
              <a:ext cx="864096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0631" y="5634732"/>
              <a:ext cx="936104" cy="7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88943" y="5634732"/>
              <a:ext cx="864097" cy="734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6667" t="8477" r="6656" b="6754"/>
            <a:stretch>
              <a:fillRect/>
            </a:stretch>
          </p:blipFill>
          <p:spPr bwMode="auto">
            <a:xfrm>
              <a:off x="4716735" y="5634732"/>
              <a:ext cx="100811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 t="4109" r="18499" b="17827"/>
            <a:stretch>
              <a:fillRect/>
            </a:stretch>
          </p:blipFill>
          <p:spPr bwMode="auto">
            <a:xfrm>
              <a:off x="972319" y="5634732"/>
              <a:ext cx="936104" cy="719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72519" y="5634732"/>
              <a:ext cx="1008112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0" cstate="print"/>
          <a:srcRect t="8740"/>
          <a:stretch>
            <a:fillRect/>
          </a:stretch>
        </p:blipFill>
        <p:spPr bwMode="auto">
          <a:xfrm>
            <a:off x="108223" y="5825536"/>
            <a:ext cx="864096" cy="73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\\maxm\Common\~Отдел маркетинговой информации~\К. Кужель-Стасевич\Инвестпроекты\Брестские ковры\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7" y="10057215"/>
            <a:ext cx="1152128" cy="63618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692399" y="6498828"/>
            <a:ext cx="4316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Необходимый объем инвестиций – 8 млн </a:t>
            </a:r>
            <a:r>
              <a:rPr lang="en-US" sz="1600" b="1" u="sng" dirty="0" smtClean="0">
                <a:ln>
                  <a:solidFill>
                    <a:srgbClr val="9B7F4D"/>
                  </a:solidFill>
                </a:ln>
                <a:solidFill>
                  <a:srgbClr val="9B7F4D"/>
                </a:solidFill>
                <a:cs typeface="Times New Roman" pitchFamily="18" charset="0"/>
              </a:rPr>
              <a:t>USD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12812" y="6875417"/>
            <a:ext cx="4464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общая стоимость проекта –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8 млн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USD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Стоимость оборудования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- 6 млн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USD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Стоимость зданий – 2 млн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USD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срок окупаемости проекта –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года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28703" y="6858868"/>
            <a:ext cx="22749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</a:rPr>
              <a:t>Рынки сбыта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Российская Федерация –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79%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Республика Беларусь –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20%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Республика Молдова –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0,5%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Литовская Республика –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0,5%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8223" y="8012480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отсутствие переходящих долговых обязательств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возможность стать резидентом СЭЗ «Брест» с представлением налоговых льгот и преференций (экономия ~ 100 000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USD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в год)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выгодное географическое расположение (5 км до государственной границы с Республикой Польша)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выход на рынок Евразийского экономического союза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возможность выхода на рынок Европейского союза</a:t>
            </a: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оборудование нового поколения, позволяющее достичь гибкости в производстве широкого ассортимента продукции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215" y="9957534"/>
            <a:ext cx="4094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Республика Беларусь, 224020, г. Брест,  ул. Я.Купалы, 1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Тел.: +375 (0162) 46-15-44, 46-17-08</a:t>
            </a:r>
          </a:p>
          <a:p>
            <a:r>
              <a:rPr lang="pl-PL" sz="1200" dirty="0" smtClean="0">
                <a:solidFill>
                  <a:schemeClr val="bg1"/>
                </a:solidFill>
                <a:latin typeface="Palatino Linotype" pitchFamily="18" charset="0"/>
              </a:rPr>
              <a:t>E</a:t>
            </a:r>
            <a:r>
              <a:rPr lang="en-US" sz="1200" dirty="0" smtClean="0">
                <a:solidFill>
                  <a:schemeClr val="bg1"/>
                </a:solidFill>
                <a:latin typeface="Palatino Linotype" pitchFamily="18" charset="0"/>
              </a:rPr>
              <a:t>-</a:t>
            </a:r>
            <a:r>
              <a:rPr lang="pl-PL" sz="1200" dirty="0" smtClean="0">
                <a:solidFill>
                  <a:schemeClr val="bg1"/>
                </a:solidFill>
                <a:latin typeface="Palatino Linotype" pitchFamily="18" charset="0"/>
              </a:rPr>
              <a:t>mail</a:t>
            </a:r>
            <a:r>
              <a:rPr lang="ru-RU" sz="1200" dirty="0" smtClean="0">
                <a:solidFill>
                  <a:schemeClr val="bg1"/>
                </a:solidFill>
                <a:latin typeface="Palatino Linotype" pitchFamily="18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Palatino Linotype" pitchFamily="18" charset="0"/>
              </a:rPr>
              <a:t>gendir@brestcarpets.by</a:t>
            </a:r>
            <a:endParaRPr lang="ru-RU" sz="12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Palatino Linotype" pitchFamily="18" charset="0"/>
              </a:rPr>
              <a:t>www.brestcarpets.by</a:t>
            </a:r>
            <a:endParaRPr lang="ru-RU" sz="1200" dirty="0" smtClean="0"/>
          </a:p>
        </p:txBody>
      </p:sp>
      <p:pic>
        <p:nvPicPr>
          <p:cNvPr id="18434" name="Picture 2" descr="\\maxm\Common\~Отдел маркетинговой информации~\К. Кужель-Стасевич\Инвестпроекты\Брестские ковры\ковры\catalo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395" y="8083004"/>
            <a:ext cx="2952651" cy="1789553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324247" y="7704154"/>
            <a:ext cx="1748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</a:rPr>
              <a:t>Преимущества проекта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2239" y="2610396"/>
            <a:ext cx="2031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2563" algn="just"/>
            <a:r>
              <a:rPr lang="ru-RU" sz="1200" b="1" u="sng" dirty="0" smtClean="0">
                <a:solidFill>
                  <a:schemeClr val="tx2">
                    <a:lumMod val="50000"/>
                  </a:schemeClr>
                </a:solidFill>
              </a:rPr>
              <a:t>Выпускаемая продукция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108223" y="4194572"/>
            <a:ext cx="32403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рибыль от реализации – 54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тыс. 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USD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ентабельность продаж –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0,8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%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истая прибыль – 87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тыс.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USD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бъем производства -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994 тыс. кв. м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бъем экспорта –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569,3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тыс.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USD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реднесписочная численность -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359 чел.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589</Words>
  <Application>Microsoft Office PowerPoint</Application>
  <PresentationFormat>Произвольный</PresentationFormat>
  <Paragraphs>93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AKazeeva</dc:creator>
  <cp:lastModifiedBy>Ольга Евгеньевна Блещик</cp:lastModifiedBy>
  <cp:revision>69</cp:revision>
  <dcterms:created xsi:type="dcterms:W3CDTF">2017-06-02T11:17:10Z</dcterms:created>
  <dcterms:modified xsi:type="dcterms:W3CDTF">2018-11-29T10:05:29Z</dcterms:modified>
</cp:coreProperties>
</file>